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5.tif"/><Relationship Id="rId4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tree/master/tools/cluster-scripts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StasMcXtrace/McCode/blob/master/tools/other/Refl_Vitess2McStas.sh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://e-neutrons.org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://e-neutrons.org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-neutrons.org" TargetMode="External"/><Relationship Id="rId3" Type="http://schemas.openxmlformats.org/officeDocument/2006/relationships/image" Target="../media/image3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cStas advanced language featur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McStas advanced language features</a:t>
            </a:r>
          </a:p>
          <a:p>
            <a:pPr>
              <a:defRPr sz="2200"/>
            </a:pPr>
            <a:r>
              <a:t>- and other important, not so well known details</a:t>
            </a:r>
          </a:p>
        </p:txBody>
      </p:sp>
      <p:sp>
        <p:nvSpPr>
          <p:cNvPr id="247" name="Peter Willendrup1,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defRPr sz="1200"/>
            </a:pPr>
          </a:p>
          <a:p>
            <a:pPr marL="0" indent="0">
              <a:defRPr b="1" sz="1200"/>
            </a:pPr>
            <a:r>
              <a:t>Peter Willendrup</a:t>
            </a:r>
            <a:r>
              <a:rPr baseline="31999"/>
              <a:t>1,5</a:t>
            </a:r>
          </a:p>
          <a:p>
            <a:pPr marL="0" indent="0">
              <a:defRPr sz="1200"/>
            </a:pPr>
            <a:r>
              <a:t>Emmanuel Farhi</a:t>
            </a:r>
            <a:r>
              <a:rPr baseline="31999"/>
              <a:t>2</a:t>
            </a:r>
          </a:p>
          <a:p>
            <a:pPr marL="0" indent="0">
              <a:defRPr sz="1200"/>
            </a:pPr>
            <a:r>
              <a:t>Erik Knudsen</a:t>
            </a:r>
            <a:r>
              <a:rPr baseline="31999"/>
              <a:t>1,5</a:t>
            </a:r>
            <a:endParaRPr baseline="31999"/>
          </a:p>
          <a:p>
            <a:pPr marL="0" indent="0">
              <a:defRPr sz="1200"/>
            </a:pPr>
            <a:r>
              <a:t>Uwe Filges</a:t>
            </a:r>
            <a:r>
              <a:rPr baseline="31999"/>
              <a:t>3</a:t>
            </a:r>
          </a:p>
          <a:p>
            <a:pPr marL="0" indent="0">
              <a:defRPr sz="1200"/>
            </a:pPr>
            <a:r>
              <a:t>Kim Lefmann</a:t>
            </a:r>
            <a:r>
              <a:rPr baseline="31999"/>
              <a:t>4,5</a:t>
            </a:r>
          </a:p>
          <a:p>
            <a:pPr marL="0" indent="0">
              <a:defRPr sz="1200"/>
            </a:pPr>
          </a:p>
          <a:p>
            <a:pPr marL="0" indent="0">
              <a:defRPr sz="1200"/>
            </a:pPr>
            <a:r>
              <a:rPr baseline="31999"/>
              <a:t>1</a:t>
            </a:r>
            <a:r>
              <a:t>DTU Physics, Lyngby, Denmark</a:t>
            </a:r>
          </a:p>
          <a:p>
            <a:pPr marL="0" indent="0">
              <a:defRPr sz="1200"/>
            </a:pPr>
            <a:r>
              <a:rPr baseline="31999"/>
              <a:t>2</a:t>
            </a:r>
            <a:r>
              <a:t>Calcul Scientifique, Institut Laue-Langevin (ILL), Grenoble, France</a:t>
            </a:r>
          </a:p>
          <a:p>
            <a:pPr marL="0" indent="0">
              <a:defRPr sz="1200"/>
            </a:pPr>
            <a:r>
              <a:rPr baseline="31999"/>
              <a:t>3</a:t>
            </a:r>
            <a:r>
              <a:t>Niels Bohr Institute, University of Copenhagen, Copenhagen, Denmark</a:t>
            </a:r>
          </a:p>
          <a:p>
            <a:pPr marL="0" indent="0">
              <a:defRPr baseline="31999" sz="1200"/>
            </a:pPr>
            <a:r>
              <a:t>4</a:t>
            </a:r>
            <a:r>
              <a:rPr baseline="0"/>
              <a:t>Paul Scherrer Institut, Villigen, Switzerland</a:t>
            </a:r>
          </a:p>
          <a:p>
            <a:pPr marL="0" indent="0">
              <a:defRPr baseline="31999" sz="1200"/>
            </a:pPr>
            <a:r>
              <a:t>5</a:t>
            </a:r>
            <a:r>
              <a:rPr baseline="0"/>
              <a:t>ESS DMSC, Copenhagen, Denmark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6" name="Group"/>
          <p:cNvGrpSpPr/>
          <p:nvPr/>
        </p:nvGrpSpPr>
        <p:grpSpPr>
          <a:xfrm>
            <a:off x="8372195" y="2175851"/>
            <a:ext cx="1852551" cy="1933947"/>
            <a:chOff x="0" y="0"/>
            <a:chExt cx="1852549" cy="1933945"/>
          </a:xfrm>
        </p:grpSpPr>
        <p:grpSp>
          <p:nvGrpSpPr>
            <p:cNvPr id="254" name="Group"/>
            <p:cNvGrpSpPr/>
            <p:nvPr/>
          </p:nvGrpSpPr>
          <p:grpSpPr>
            <a:xfrm>
              <a:off x="0" y="0"/>
              <a:ext cx="1852550" cy="1597086"/>
              <a:chOff x="0" y="0"/>
              <a:chExt cx="1852549" cy="1597085"/>
            </a:xfrm>
          </p:grpSpPr>
          <p:pic>
            <p:nvPicPr>
              <p:cNvPr id="249" name="logoill.pdf" descr="logoill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42110" y="1173104"/>
                <a:ext cx="419346" cy="4008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0" name="mcstas-logo.pdf" descr="mcstas-logo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852550" cy="10885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1" name="PSI-Logo_trans.png" descr="PSI-Logo_trans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90061" y="1279267"/>
                <a:ext cx="521971" cy="191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52" name="ku-logo.pdf" descr="ku-log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34414" y="1151871"/>
                <a:ext cx="327678" cy="4452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DTU_logo.png" descr="DTU_logo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151871"/>
                <a:ext cx="306241" cy="444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5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8583" y="1550334"/>
              <a:ext cx="712919" cy="383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300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3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304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5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6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7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311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315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318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m data speak for themselves  - 1e9 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Sim data speak for themselves  - 1e9 rays</a:t>
            </a:r>
          </a:p>
        </p:txBody>
      </p:sp>
      <p:sp>
        <p:nvSpPr>
          <p:cNvPr id="3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8" name="Group"/>
          <p:cNvGrpSpPr/>
          <p:nvPr/>
        </p:nvGrpSpPr>
        <p:grpSpPr>
          <a:xfrm>
            <a:off x="2394972" y="1608887"/>
            <a:ext cx="7168546" cy="2863939"/>
            <a:chOff x="0" y="0"/>
            <a:chExt cx="7168545" cy="2863938"/>
          </a:xfrm>
        </p:grpSpPr>
        <p:pic>
          <p:nvPicPr>
            <p:cNvPr id="326" name="psd_1e9_new copy.pdf" descr="psd_1e9_new copy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62272" y="0"/>
              <a:ext cx="3706274" cy="2863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sd_1e9_old copy.pdf" descr="psd_1e9_old copy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06274" cy="2863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"/>
          <p:cNvGrpSpPr/>
          <p:nvPr/>
        </p:nvGrpSpPr>
        <p:grpSpPr>
          <a:xfrm>
            <a:off x="2394971" y="4188281"/>
            <a:ext cx="7168547" cy="2863940"/>
            <a:chOff x="0" y="0"/>
            <a:chExt cx="7168546" cy="2863938"/>
          </a:xfrm>
        </p:grpSpPr>
        <p:pic>
          <p:nvPicPr>
            <p:cNvPr id="329" name="Oldcomp copy.pdf" descr="Oldcomp copy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06274" cy="2863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Newcomp copy.pdf" descr="Newcomp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62272" y="0"/>
              <a:ext cx="3706275" cy="2863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Old comp"/>
          <p:cNvSpPr txBox="1"/>
          <p:nvPr/>
        </p:nvSpPr>
        <p:spPr>
          <a:xfrm>
            <a:off x="3013446" y="1332755"/>
            <a:ext cx="2483928" cy="44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>
            <a:lvl1pPr defTabSz="455414">
              <a:defRPr i="1"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Old comp</a:t>
            </a:r>
          </a:p>
        </p:txBody>
      </p:sp>
      <p:sp>
        <p:nvSpPr>
          <p:cNvPr id="333" name="New comp"/>
          <p:cNvSpPr txBox="1"/>
          <p:nvPr/>
        </p:nvSpPr>
        <p:spPr>
          <a:xfrm>
            <a:off x="7703691" y="1332755"/>
            <a:ext cx="1514550" cy="44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defTabSz="455414">
              <a:defRPr i="1"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New comp</a:t>
            </a:r>
          </a:p>
        </p:txBody>
      </p:sp>
      <p:sp>
        <p:nvSpPr>
          <p:cNvPr id="334" name="Rubedoxin…"/>
          <p:cNvSpPr txBox="1"/>
          <p:nvPr/>
        </p:nvSpPr>
        <p:spPr>
          <a:xfrm>
            <a:off x="1767055" y="3033861"/>
            <a:ext cx="1115056" cy="42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Rubedoxin</a:t>
            </a:r>
          </a:p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124K reflections</a:t>
            </a:r>
          </a:p>
        </p:txBody>
      </p:sp>
      <p:sp>
        <p:nvSpPr>
          <p:cNvPr id="335" name="Predeuterated pyrophosphatase…"/>
          <p:cNvSpPr txBox="1"/>
          <p:nvPr/>
        </p:nvSpPr>
        <p:spPr>
          <a:xfrm>
            <a:off x="1773752" y="5620251"/>
            <a:ext cx="1115057" cy="55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Predeuterated pyrophosphatase</a:t>
            </a:r>
          </a:p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1.7M reflections</a:t>
            </a:r>
          </a:p>
        </p:txBody>
      </p:sp>
      <p:sp>
        <p:nvSpPr>
          <p:cNvPr id="336" name="~ Factor 50…"/>
          <p:cNvSpPr txBox="1"/>
          <p:nvPr/>
        </p:nvSpPr>
        <p:spPr>
          <a:xfrm>
            <a:off x="9361754" y="2893218"/>
            <a:ext cx="1115057" cy="43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~ Factor </a:t>
            </a:r>
            <a:r>
              <a:rPr b="1"/>
              <a:t>50</a:t>
            </a:r>
          </a:p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more efficient</a:t>
            </a:r>
          </a:p>
        </p:txBody>
      </p:sp>
      <p:sp>
        <p:nvSpPr>
          <p:cNvPr id="337" name="~ Factor 500…"/>
          <p:cNvSpPr txBox="1"/>
          <p:nvPr/>
        </p:nvSpPr>
        <p:spPr>
          <a:xfrm>
            <a:off x="9361754" y="5620251"/>
            <a:ext cx="1115057" cy="43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~ Factor </a:t>
            </a:r>
            <a:r>
              <a:rPr b="1"/>
              <a:t>500</a:t>
            </a:r>
          </a:p>
          <a:p>
            <a:pPr defTabSz="455414">
              <a:defRPr i="1" sz="900">
                <a:latin typeface="Gill Sans"/>
                <a:ea typeface="Gill Sans"/>
                <a:cs typeface="Gill Sans"/>
                <a:sym typeface="Gill Sans"/>
              </a:defRPr>
            </a:pPr>
            <a:r>
              <a:t>more efficient</a:t>
            </a:r>
          </a:p>
        </p:txBody>
      </p:sp>
      <p:sp>
        <p:nvSpPr>
          <p:cNvPr id="338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1611" y="5123485"/>
            <a:ext cx="1146773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342" name="Syntax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843" indent="-86868">
              <a:defRPr sz="1200"/>
            </a:pPr>
            <a:r>
              <a:t>Syntax:</a:t>
            </a:r>
          </a:p>
          <a:p>
            <a:pPr marL="267843" indent="-86868">
              <a:defRPr sz="1200"/>
            </a:pPr>
          </a:p>
          <a:p>
            <a:pPr marL="267843" indent="-86868">
              <a:defRPr sz="1200"/>
            </a:pPr>
            <a:r>
              <a:t>COMPONENT Mine = Yours(blah, blah)</a:t>
            </a:r>
          </a:p>
          <a:p>
            <a:pPr marL="267843" indent="-86868">
              <a:defRPr sz="1200"/>
            </a:pPr>
            <a:r>
              <a:t>WHEN (c-expression) AT (....)</a:t>
            </a:r>
          </a:p>
          <a:p>
            <a:pPr marL="267843" indent="-86868">
              <a:defRPr sz="1200"/>
            </a:pPr>
          </a:p>
          <a:p>
            <a:pPr marL="267843" indent="-86868">
              <a:defRPr sz="12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200"/>
            </a:pPr>
          </a:p>
          <a:p>
            <a:pPr marL="267843" indent="-86868">
              <a:defRPr sz="12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200"/>
            </a:pPr>
          </a:p>
          <a:p>
            <a:pPr marL="267843" indent="-86868">
              <a:defRPr sz="1200"/>
            </a:pPr>
            <a:r>
              <a:t>COMPONENT Mon = PSD_monitor(...)</a:t>
            </a:r>
          </a:p>
          <a:p>
            <a:pPr marL="267843" indent="-86868">
              <a:defRPr sz="1200"/>
            </a:pPr>
            <a:r>
              <a:t>WHEN (myvar==1) AT (0,0,0) RELATIVE Sample</a:t>
            </a:r>
          </a:p>
        </p:txBody>
      </p:sp>
      <p:pic>
        <p:nvPicPr>
          <p:cNvPr id="343" name="110314DoneWhen.png" descr="110314DoneWh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9218" y="4107370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5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4977" y="4174988"/>
            <a:ext cx="1473657" cy="97261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K &amp; R"/>
          <p:cNvSpPr txBox="1"/>
          <p:nvPr/>
        </p:nvSpPr>
        <p:spPr>
          <a:xfrm>
            <a:off x="9767135" y="5030098"/>
            <a:ext cx="414613" cy="20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800"/>
            </a:lvl1pPr>
          </a:lstStyle>
          <a:p>
            <a:pPr/>
            <a:r>
              <a:t>K &amp;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909" y="3545037"/>
            <a:ext cx="3998820" cy="244570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COMPONENT Mono1 = Monochromator_curved(...)…"/>
          <p:cNvSpPr txBox="1"/>
          <p:nvPr/>
        </p:nvSpPr>
        <p:spPr>
          <a:xfrm>
            <a:off x="1591279" y="1282697"/>
            <a:ext cx="7774490" cy="2758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  <a:r>
              <a:t>AT (0,0, 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  <a:r>
              <a:t>AT (0,0, 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2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1611" y="5302004"/>
            <a:ext cx="1146773" cy="156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extending_pole.tiff" descr="extending_pol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5132" y="2572110"/>
            <a:ext cx="3849845" cy="200833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356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Enrich component behaviour using EXTEND:</a:t>
            </a:r>
          </a:p>
          <a:p>
            <a:pPr marL="343852" indent="-162877"/>
          </a:p>
          <a:p>
            <a:pPr marL="343852" indent="-162877"/>
          </a:p>
          <a:p>
            <a:pPr marL="343852" indent="-162877"/>
            <a:r>
              <a:t>COMPONENT Mono1 = Monochromator_curved(...)</a:t>
            </a:r>
          </a:p>
          <a:p>
            <a:pPr marL="262413" indent="-81438">
              <a:defRPr sz="900"/>
            </a:pPr>
            <a:r>
              <a:t>AT (0,0, -LMM) RELATIVE Cradle ROTATED (0,A1/2,0) RELATIVE Cradle</a:t>
            </a:r>
          </a:p>
          <a:p>
            <a:pPr marL="262413" indent="-81438">
              <a:defRPr sz="900"/>
            </a:pPr>
            <a:r>
              <a:t>GROUP IN6Monoks</a:t>
            </a:r>
          </a:p>
          <a:p>
            <a:pPr marL="262413" indent="-81438">
              <a:defRPr sz="900"/>
            </a:pPr>
            <a:r>
              <a:t>EXTEND</a:t>
            </a:r>
          </a:p>
          <a:p>
            <a:pPr marL="262413" indent="-81438">
              <a:defRPr sz="900"/>
            </a:pPr>
            <a:r>
              <a:t>%{</a:t>
            </a:r>
          </a:p>
          <a:p>
            <a:pPr marL="262413" indent="-81438">
              <a:defRPr sz="900"/>
            </a:pPr>
            <a:r>
              <a:t>  if (SCATTERED) { myvar = 1; }</a:t>
            </a:r>
          </a:p>
          <a:p>
            <a:pPr marL="262413" indent="-81438">
              <a:defRPr sz="900"/>
            </a:pPr>
            <a:r>
              <a:t>%}</a:t>
            </a:r>
          </a:p>
          <a:p>
            <a:pPr marL="343852" indent="-162877"/>
            <a:r>
              <a:t>...</a:t>
            </a:r>
          </a:p>
          <a:p>
            <a:pPr marL="343852" indent="-162877"/>
            <a:r>
              <a:t>COMPONENT Mono2 = Monochromator_curved(...)</a:t>
            </a:r>
          </a:p>
          <a:p>
            <a:pPr marL="262413" indent="-81438">
              <a:defRPr sz="900"/>
            </a:pPr>
            <a:r>
              <a:t>AT (0,0, 0) RELATIVE Cradle ROTATED (0,A2/2,0) RELATIVE Cradle</a:t>
            </a:r>
          </a:p>
          <a:p>
            <a:pPr marL="262413" indent="-81438">
              <a:defRPr sz="900"/>
            </a:pPr>
            <a:r>
              <a:t>GROUP IN6Monoks</a:t>
            </a:r>
          </a:p>
          <a:p>
            <a:pPr marL="262413" indent="-81438">
              <a:defRPr sz="900"/>
            </a:pPr>
            <a:r>
              <a:t>%{</a:t>
            </a:r>
          </a:p>
          <a:p>
            <a:pPr marL="262413" indent="-81438">
              <a:defRPr sz="900"/>
            </a:pPr>
            <a:r>
              <a:t>  if (SCATTERED) { myvar = 2 ;}</a:t>
            </a:r>
          </a:p>
          <a:p>
            <a:pPr marL="262413" indent="-81438">
              <a:defRPr sz="900"/>
            </a:pPr>
            <a:r>
              <a:t>%}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4977" y="4353507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K &amp; R"/>
          <p:cNvSpPr txBox="1"/>
          <p:nvPr/>
        </p:nvSpPr>
        <p:spPr>
          <a:xfrm>
            <a:off x="9767135" y="4062741"/>
            <a:ext cx="414613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800"/>
            </a:lvl1pPr>
          </a:lstStyle>
          <a:p>
            <a:pPr/>
            <a:r>
              <a:t>K &amp;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62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4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705" y="3702221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68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72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7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79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380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really the information content…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really the information content…?</a:t>
            </a:r>
          </a:p>
        </p:txBody>
      </p:sp>
      <p:sp>
        <p:nvSpPr>
          <p:cNvPr id="259" name="McStas sources generally provide “intensity” in units of neutrons/s (into a chosen solid ang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McStas sources generally provide “intensity” in units of neutrons/s (into a chosen solid angle)</a:t>
            </a: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</a:p>
          <a:p>
            <a:pPr>
              <a:buChar char="✦"/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t>That intensity is carried through the instrument on a discrete set of “neutron rays”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384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9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6 McStas various ut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 McStas various utils</a:t>
            </a:r>
          </a:p>
        </p:txBody>
      </p:sp>
      <p:sp>
        <p:nvSpPr>
          <p:cNvPr id="392" name="Hidden gems and useful little things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</a:pPr>
            <a:r>
              <a:t>Hidden gems and useful little things…</a:t>
            </a:r>
          </a:p>
          <a:p>
            <a:pPr>
              <a:buChar char="๏"/>
            </a:pPr>
          </a:p>
          <a:p>
            <a:pPr>
              <a:buChar char="๏"/>
            </a:pPr>
            <a:r>
              <a:t>+ Disclaimers and tips for the next couple of days…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diagram util based on mcdisplay</a:t>
            </a:r>
          </a:p>
        </p:txBody>
      </p:sp>
      <p:sp>
        <p:nvSpPr>
          <p:cNvPr id="3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7" name="STEP3.out copy.png" descr="STEP3.out copy.png"/>
          <p:cNvPicPr>
            <a:picLocks noChangeAspect="1"/>
          </p:cNvPicPr>
          <p:nvPr/>
        </p:nvPicPr>
        <p:blipFill>
          <a:blip r:embed="rId2">
            <a:extLst/>
          </a:blip>
          <a:srcRect l="16268" t="7195" r="5384" b="5603"/>
          <a:stretch>
            <a:fillRect/>
          </a:stretch>
        </p:blipFill>
        <p:spPr>
          <a:xfrm>
            <a:off x="2642702" y="1424402"/>
            <a:ext cx="5931286" cy="510114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mcdisplay.pl --TOF --tmax=20 instr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87036" indent="-187036">
              <a:buChar char="๏"/>
            </a:lvl1pPr>
          </a:lstStyle>
          <a:p>
            <a:pPr/>
            <a:r>
              <a:t>mcdisplay.pl --TOF --tmax=20 instrument…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OF diagram util based on mcdisp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TOF diagram util based on mcdisplay</a:t>
            </a:r>
          </a:p>
        </p:txBody>
      </p:sp>
      <p:sp>
        <p:nvSpPr>
          <p:cNvPr id="401" name="mcdisplay-pyqtgraph --TOF inst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403036" indent="-187036">
              <a:buSzPct val="45000"/>
              <a:buChar char="๏"/>
            </a:pPr>
            <a:r>
              <a:t>mcdisplay-pyqtgraph --TOF instr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mcdisplay.png" descr="mcdis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630" y="1997740"/>
            <a:ext cx="6398142" cy="3998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luster utility scri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 utility scripts</a:t>
            </a:r>
          </a:p>
        </p:txBody>
      </p:sp>
      <p:sp>
        <p:nvSpPr>
          <p:cNvPr id="406" name="mcsub cluster scri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3121" indent="-193121" defTabSz="877823">
              <a:buChar char="๏"/>
              <a:defRPr sz="2112"/>
            </a:pPr>
            <a:r>
              <a:t>mcsub cluster scripts</a:t>
            </a: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  <a:r>
              <a:t>Takes a “mcrun commandline”</a:t>
            </a:r>
          </a:p>
          <a:p>
            <a:pPr marL="193121" indent="-193121" defTabSz="877823">
              <a:buChar char="๏"/>
              <a:defRPr sz="2112"/>
            </a:pPr>
          </a:p>
          <a:p>
            <a:pPr marL="193121" indent="-193121" defTabSz="877823">
              <a:buChar char="๏"/>
              <a:defRPr sz="2112"/>
            </a:pPr>
            <a:r>
              <a:t>Writes batch file “template” for use with PBS or slurm cluster queue systems</a:t>
            </a:r>
            <a:br/>
          </a:p>
          <a:p>
            <a:pPr marL="193121" indent="-193121" defTabSz="877823">
              <a:buChar char="๏"/>
              <a:defRPr sz="2112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https://github.com/McStasMcXtrace/McCode/tree/master/tools/cluster-scripts</a:t>
            </a:r>
            <a:r>
              <a:t> 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11506450" y="6600907"/>
            <a:ext cx="210469" cy="1973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08" name="./mcsub_slurm.pl…"/>
          <p:cNvSpPr txBox="1"/>
          <p:nvPr/>
        </p:nvSpPr>
        <p:spPr>
          <a:xfrm>
            <a:off x="1676913" y="1670124"/>
            <a:ext cx="7006916" cy="16069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/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./mcsub_slurm.pl 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Usage: ./mcsub_slurm.pl [options] [mcrun params] 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-h        --help            Show this help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-rN       --runtime=N       Specify maximum runtime (hours) [default 1]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-qQNAME   --queue=QNAME     Specify wanted SLURM queue [default 'express']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-e&lt;mail&gt;  --email=&lt;mail&gt;    Specify address to notify in reg. sim status [default none]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--nodes=NUM       Specify wanted number of nodes [default 1]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--name=NAME       Specify slurm job name [default "McSub_&lt;USERNAME&gt;_&lt;TIMESTAMP&gt;"]</a:t>
            </a: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>
              <a:spcBef>
                <a:spcPts val="0"/>
              </a:spcBef>
              <a:tabLst>
                <a:tab pos="317500" algn="l"/>
                <a:tab pos="635000" algn="l"/>
                <a:tab pos="965200" algn="l"/>
                <a:tab pos="1282700" algn="l"/>
                <a:tab pos="1612900" algn="l"/>
                <a:tab pos="1930400" algn="l"/>
                <a:tab pos="2247900" algn="l"/>
                <a:tab pos="2578100" algn="l"/>
                <a:tab pos="2895600" algn="l"/>
                <a:tab pos="3225800" algn="l"/>
                <a:tab pos="3543300" algn="l"/>
                <a:tab pos="3860800" algn="l"/>
              </a:tabLst>
              <a:defRPr sz="900">
                <a:solidFill>
                  <a:srgbClr val="28FE1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After running ./mcsub_slurm.pl NAME.batch is ready for submission using the sbatch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Vitess - compat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Vitess - compatibility</a:t>
            </a:r>
          </a:p>
        </p:txBody>
      </p:sp>
      <p:sp>
        <p:nvSpPr>
          <p:cNvPr id="411" name="Utility script for converting Vitess reflectivity files for use with McStas (https://github.com/McStasMcXtrace/McCode/blob/master/tools/other/Refl_Vitess2McStas.sh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๏"/>
            </a:pPr>
            <a:r>
              <a:t>Utility script for converting Vitess reflectivity files for use with McStas </a:t>
            </a:r>
            <a:r>
              <a:rPr sz="1000"/>
              <a:t>(</a:t>
            </a:r>
            <a:r>
              <a:rPr sz="1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https://github.com/McStasMcXtrace/McCode/blob/master/tools/other/Refl_Vitess2McStas.sh</a:t>
            </a:r>
            <a:r>
              <a:rPr sz="1000"/>
              <a:t>)</a:t>
            </a:r>
          </a:p>
          <a:p>
            <a:pPr>
              <a:buChar char="๏"/>
            </a:pPr>
          </a:p>
          <a:p>
            <a:pPr>
              <a:buChar char="๏"/>
            </a:pPr>
            <a:r>
              <a:t>mcstas2vitess generates Vitess module + tcl snippet from McStas component (poor docs, will improve)</a:t>
            </a:r>
          </a:p>
        </p:txBody>
      </p:sp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CustomShape 1"/>
          <p:cNvSpPr txBox="1"/>
          <p:nvPr/>
        </p:nvSpPr>
        <p:spPr>
          <a:xfrm>
            <a:off x="1977027" y="615200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16" name="CustomShape 2"/>
          <p:cNvSpPr txBox="1"/>
          <p:nvPr/>
        </p:nvSpPr>
        <p:spPr>
          <a:xfrm>
            <a:off x="1976329" y="1604535"/>
            <a:ext cx="8225244" cy="252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sp>
        <p:nvSpPr>
          <p:cNvPr id="417" name="TextShape 3"/>
          <p:cNvSpPr txBox="1"/>
          <p:nvPr/>
        </p:nvSpPr>
        <p:spPr>
          <a:xfrm>
            <a:off x="1976329" y="4639462"/>
            <a:ext cx="5793448" cy="53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840" tIns="40840" rIns="40840" bIns="40840">
            <a:spAutoFit/>
          </a:bodyPr>
          <a:lstStyle/>
          <a:p>
            <a: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pPr>
            <a:r>
              <a:t>Unix/Linux:</a:t>
            </a:r>
          </a:p>
          <a:p>
            <a: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pPr>
            <a:r>
              <a:t> grep ISIS_moderator /usr/share/mcstas/2.4pre01/examples/*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CustomShape 1"/>
          <p:cNvSpPr txBox="1"/>
          <p:nvPr/>
        </p:nvSpPr>
        <p:spPr>
          <a:xfrm>
            <a:off x="1976329" y="625489"/>
            <a:ext cx="822524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Examples Directory</a:t>
            </a:r>
          </a:p>
        </p:txBody>
      </p:sp>
      <p:sp>
        <p:nvSpPr>
          <p:cNvPr id="421" name="CustomShape 2"/>
          <p:cNvSpPr txBox="1"/>
          <p:nvPr/>
        </p:nvSpPr>
        <p:spPr>
          <a:xfrm>
            <a:off x="1976329" y="1604535"/>
            <a:ext cx="8225244" cy="2527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1544" indent="-283185" defTabSz="829875">
              <a:spcBef>
                <a:spcPts val="1200"/>
              </a:spcBef>
              <a:buClr>
                <a:srgbClr val="000000"/>
              </a:buClr>
              <a:buSzPct val="45000"/>
              <a:buChar char="●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Simple grep →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370 examples of Monitor_nD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51 examples of Source_gen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ISIS_moderator</a:t>
            </a:r>
            <a:endParaRPr spc="-1"/>
          </a:p>
          <a:p>
            <a:pPr lvl="1" marL="823544" indent="-283185" defTabSz="829875">
              <a:buClr>
                <a:srgbClr val="000000"/>
              </a:buClr>
              <a:buSzPct val="75000"/>
              <a:buFont typeface="Symbol"/>
              <a:buChar char="-"/>
              <a:defRPr i="1" spc="0" sz="2800">
                <a:uFill>
                  <a:solidFill>
                    <a:srgbClr val="FFFFFF"/>
                  </a:solidFill>
                </a:uFill>
              </a:defRPr>
            </a:pPr>
            <a:r>
              <a:t>10 examples of Single_crystal</a:t>
            </a:r>
          </a:p>
        </p:txBody>
      </p:sp>
      <p:grpSp>
        <p:nvGrpSpPr>
          <p:cNvPr id="424" name="CustomShape 3"/>
          <p:cNvGrpSpPr/>
          <p:nvPr/>
        </p:nvGrpSpPr>
        <p:grpSpPr>
          <a:xfrm>
            <a:off x="2107671" y="2423629"/>
            <a:ext cx="6967003" cy="2501738"/>
            <a:chOff x="0" y="0"/>
            <a:chExt cx="6967001" cy="2501737"/>
          </a:xfrm>
        </p:grpSpPr>
        <p:sp>
          <p:nvSpPr>
            <p:cNvPr id="422" name="Rectangle"/>
            <p:cNvSpPr/>
            <p:nvPr/>
          </p:nvSpPr>
          <p:spPr>
            <a:xfrm>
              <a:off x="0" y="0"/>
              <a:ext cx="6967002" cy="250173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3465A4"/>
              </a:solidFill>
              <a:prstDash val="solid"/>
              <a:round/>
            </a:ln>
            <a:effectLst>
              <a:outerShdw sx="100000" sy="100000" kx="0" ky="0" algn="b" rotWithShape="0" blurRad="0" dist="63500" dir="2700000">
                <a:srgbClr val="808080">
                  <a:alpha val="99000"/>
                </a:srgbClr>
              </a:outerShdw>
            </a:effectLst>
          </p:spPr>
          <p:txBody>
            <a:bodyPr wrap="square" lIns="41493" tIns="41493" rIns="41493" bIns="41493" numCol="1" anchor="ctr">
              <a:noAutofit/>
            </a:bodyPr>
            <a:lstStyle/>
            <a:p>
              <a:pPr defTabSz="829875">
                <a:spcBef>
                  <a:spcPts val="0"/>
                </a:spcBef>
                <a:defRPr i="1" spc="0">
                  <a:uFill>
                    <a:solidFill>
                      <a:srgbClr val="FFFFFF"/>
                    </a:solidFill>
                  </a:uFill>
                </a:defRPr>
              </a:pPr>
            </a:p>
          </p:txBody>
        </p:sp>
        <p:sp>
          <p:nvSpPr>
            <p:cNvPr id="423" name="They have an author name!…"/>
            <p:cNvSpPr txBox="1"/>
            <p:nvPr/>
          </p:nvSpPr>
          <p:spPr>
            <a:xfrm>
              <a:off x="0" y="0"/>
              <a:ext cx="6967002" cy="239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0840" tIns="40840" rIns="40840" bIns="40840" numCol="1" anchor="t">
              <a:spAutoFit/>
            </a:bodyPr>
            <a:lstStyle/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They have an author name!</a:t>
              </a:r>
              <a:endParaRPr spc="-1"/>
            </a:p>
            <a:p>
              <a:pPr defTabSz="829875">
                <a:spcBef>
                  <a:spcPts val="0"/>
                </a:spcBef>
                <a:defRPr i="1" spc="0">
                  <a:uFill>
                    <a:solidFill>
                      <a:srgbClr val="FFFFFF"/>
                    </a:solidFill>
                  </a:uFill>
                </a:defRPr>
              </a:pPr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For instance: 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ISIS_CRISP → R. Dalgliesh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28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SE_example → me (E. Knudsen)</a:t>
              </a:r>
              <a:endParaRPr spc="-1"/>
            </a:p>
            <a:p>
              <a:pPr defTabSz="829875">
                <a:spcBef>
                  <a:spcPts val="0"/>
                </a:spcBef>
                <a:defRPr i="1" spc="0" sz="320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defRPr>
              </a:pPr>
              <a:r>
                <a:t>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CustomShape 1"/>
          <p:cNvSpPr txBox="1"/>
          <p:nvPr/>
        </p:nvSpPr>
        <p:spPr>
          <a:xfrm>
            <a:off x="1895646" y="546044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</a:t>
            </a:r>
          </a:p>
        </p:txBody>
      </p:sp>
      <p:sp>
        <p:nvSpPr>
          <p:cNvPr id="428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429" name="Picture 138" descr="Picture 1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8"/>
            <a:ext cx="8184078" cy="6073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CustomShape 1"/>
          <p:cNvSpPr txBox="1"/>
          <p:nvPr/>
        </p:nvSpPr>
        <p:spPr>
          <a:xfrm>
            <a:off x="1976329" y="569096"/>
            <a:ext cx="82252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wiki</a:t>
            </a:r>
          </a:p>
        </p:txBody>
      </p:sp>
      <p:sp>
        <p:nvSpPr>
          <p:cNvPr id="433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434" name="Picture 141" descr="Picture 1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9"/>
            <a:ext cx="5652957" cy="432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142" descr="Picture 1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4256" y="1623485"/>
            <a:ext cx="5901919" cy="451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icture 143" descr="Picture 1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4760" y="1623485"/>
            <a:ext cx="8707657" cy="6127685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TextBox 1"/>
          <p:cNvSpPr txBox="1"/>
          <p:nvPr/>
        </p:nvSpPr>
        <p:spPr>
          <a:xfrm>
            <a:off x="2921910" y="1123930"/>
            <a:ext cx="5075002" cy="30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>
            <a:lvl1pPr defTabSz="829875">
              <a:spcBef>
                <a:spcPts val="0"/>
              </a:spcBef>
              <a:defRPr i="1"/>
            </a:lvl1pPr>
          </a:lstStyle>
          <a:p>
            <a:pPr/>
            <a:r>
              <a:t>Mostly developer oriented docs so far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263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CustomShape 1"/>
          <p:cNvSpPr txBox="1"/>
          <p:nvPr/>
        </p:nvSpPr>
        <p:spPr>
          <a:xfrm>
            <a:off x="1976329" y="591247"/>
            <a:ext cx="822524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GitHub.com: Issue Tracker</a:t>
            </a:r>
          </a:p>
        </p:txBody>
      </p:sp>
      <p:sp>
        <p:nvSpPr>
          <p:cNvPr id="441" name="CustomShape 2"/>
          <p:cNvSpPr txBox="1"/>
          <p:nvPr/>
        </p:nvSpPr>
        <p:spPr>
          <a:xfrm>
            <a:off x="1976329" y="1604535"/>
            <a:ext cx="8225244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 sz="220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https://github.com/McStasMcXtrace/McCode</a:t>
            </a:r>
          </a:p>
        </p:txBody>
      </p:sp>
      <p:pic>
        <p:nvPicPr>
          <p:cNvPr id="442" name="Picture 146" descr="Picture 1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496" y="2074689"/>
            <a:ext cx="5652957" cy="432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Picture 147" descr="Picture 1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8932" y="1202423"/>
            <a:ext cx="8760039" cy="6854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6" name="CustomShape 1"/>
          <p:cNvSpPr txBox="1"/>
          <p:nvPr/>
        </p:nvSpPr>
        <p:spPr>
          <a:xfrm>
            <a:off x="1977027" y="548857"/>
            <a:ext cx="8225245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447" name="Picture 149" descr="Pictur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546" y="1244813"/>
            <a:ext cx="8959390" cy="685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CustomShape 1"/>
          <p:cNvSpPr txBox="1"/>
          <p:nvPr/>
        </p:nvSpPr>
        <p:spPr>
          <a:xfrm>
            <a:off x="1977027" y="603674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</a:t>
            </a:r>
          </a:p>
        </p:txBody>
      </p:sp>
      <p:pic>
        <p:nvPicPr>
          <p:cNvPr id="451" name="Picture 151" descr="Picture 1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521" y="1085045"/>
            <a:ext cx="8132456" cy="624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CustomShape 1"/>
          <p:cNvSpPr txBox="1"/>
          <p:nvPr/>
        </p:nvSpPr>
        <p:spPr>
          <a:xfrm>
            <a:off x="1977027" y="601460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- Archive</a:t>
            </a:r>
          </a:p>
        </p:txBody>
      </p:sp>
      <p:pic>
        <p:nvPicPr>
          <p:cNvPr id="455" name="Picture 153" descr="Picture 1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546" y="1192211"/>
            <a:ext cx="8928351" cy="6857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CustomShape 1"/>
          <p:cNvSpPr txBox="1"/>
          <p:nvPr/>
        </p:nvSpPr>
        <p:spPr>
          <a:xfrm>
            <a:off x="1895646" y="518472"/>
            <a:ext cx="822524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29875">
              <a:spcBef>
                <a:spcPts val="0"/>
              </a:spcBef>
              <a:defRPr i="1" spc="0"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Mailing List Search page</a:t>
            </a:r>
          </a:p>
        </p:txBody>
      </p:sp>
      <p:pic>
        <p:nvPicPr>
          <p:cNvPr id="459" name="Picture 155" descr="Picture 1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546" y="1275198"/>
            <a:ext cx="8959390" cy="6857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3" name="SafariScreenSnapz063.png" descr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588" y="1149083"/>
            <a:ext cx="5746185" cy="599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SafariScreenSnapz062-small.png" descr="SafariScreenSnapz062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3625" y="-48699"/>
            <a:ext cx="3926321" cy="7081555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1150645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9875">
              <a:spcBef>
                <a:spcPts val="0"/>
              </a:spcBef>
              <a:defRPr b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69" name="SafariScreenSnapz063.png" descr="SafariScreenSnapz0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588" y="1149083"/>
            <a:ext cx="5746185" cy="5998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SafariScreenSnapz062-small.png" descr="SafariScreenSnapz062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3625" y="-48699"/>
            <a:ext cx="3926321" cy="7081555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e-neutrons.org</a:t>
            </a:r>
          </a:p>
        </p:txBody>
      </p:sp>
      <p:sp>
        <p:nvSpPr>
          <p:cNvPr id="472" name="Only pre-defined instruments!!!"/>
          <p:cNvSpPr txBox="1"/>
          <p:nvPr/>
        </p:nvSpPr>
        <p:spPr>
          <a:xfrm>
            <a:off x="3604566" y="3221902"/>
            <a:ext cx="4654755" cy="454848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>
            <a:lvl1pPr defTabSz="829875">
              <a:spcBef>
                <a:spcPts val="0"/>
              </a:spcBef>
              <a:defRPr b="1" sz="2200"/>
            </a:lvl1pPr>
          </a:lstStyle>
          <a:p>
            <a:pPr/>
            <a:r>
              <a:t>Only pre-defined instruments!!!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lide Number"/>
          <p:cNvSpPr txBox="1"/>
          <p:nvPr>
            <p:ph type="sldNum" sz="quarter" idx="2"/>
          </p:nvPr>
        </p:nvSpPr>
        <p:spPr>
          <a:xfrm>
            <a:off x="1150645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9875">
              <a:spcBef>
                <a:spcPts val="0"/>
              </a:spcBef>
              <a:defRPr b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6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477" name="SafariScreenSnapz064.png" descr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7107" y="347097"/>
            <a:ext cx="656965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lide Number"/>
          <p:cNvSpPr txBox="1"/>
          <p:nvPr>
            <p:ph type="sldNum" sz="quarter" idx="2"/>
          </p:nvPr>
        </p:nvSpPr>
        <p:spPr>
          <a:xfrm>
            <a:off x="1150645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9875">
              <a:spcBef>
                <a:spcPts val="0"/>
              </a:spcBef>
              <a:defRPr b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1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482" name="SafariScreenSnapz064.png" descr="SafariScreenSnapz0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7107" y="347097"/>
            <a:ext cx="6569659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Online-course on neutron scattering available!"/>
          <p:cNvSpPr txBox="1"/>
          <p:nvPr/>
        </p:nvSpPr>
        <p:spPr>
          <a:xfrm>
            <a:off x="3604566" y="3221902"/>
            <a:ext cx="4654755" cy="785048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>
            <a:lvl1pPr defTabSz="829875">
              <a:spcBef>
                <a:spcPts val="0"/>
              </a:spcBef>
              <a:defRPr b="1" sz="2200"/>
            </a:lvl1pPr>
          </a:lstStyle>
          <a:p>
            <a:pPr/>
            <a:r>
              <a:t>Online-course on neutron scattering available!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lide Number"/>
          <p:cNvSpPr txBox="1"/>
          <p:nvPr>
            <p:ph type="sldNum" sz="quarter" idx="2"/>
          </p:nvPr>
        </p:nvSpPr>
        <p:spPr>
          <a:xfrm>
            <a:off x="1150645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9875">
              <a:spcBef>
                <a:spcPts val="0"/>
              </a:spcBef>
              <a:defRPr b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7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488" name="SafariScreenSnapz065.png" descr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668" y="759803"/>
            <a:ext cx="7685722" cy="8023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pply focusing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Apply focusing techniques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source (spatially, temporally, in wavelength…)</a:t>
            </a:r>
          </a:p>
          <a:p>
            <a:pPr lvl="1" marL="621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At the sample, if possible</a:t>
            </a:r>
            <a:br/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(carefully!) Apply SPLIT - but only if immediately followed by Monte Carlo choices, e.g. in sample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Alternatively use MCPL o/i which allows repetition - beware of biases!</a:t>
            </a:r>
          </a:p>
        </p:txBody>
      </p:sp>
      <p:sp>
        <p:nvSpPr>
          <p:cNvPr id="267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All of this can be considered “variance reduction”…"/>
          <p:cNvSpPr txBox="1"/>
          <p:nvPr/>
        </p:nvSpPr>
        <p:spPr>
          <a:xfrm>
            <a:off x="1821292" y="5938115"/>
            <a:ext cx="5264688" cy="68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/>
          <a:p>
            <a:pPr defTabSz="829875">
              <a:defRPr i="1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All of this can be considered “variance reduction” </a:t>
            </a:r>
          </a:p>
          <a:p>
            <a:pPr defTabSz="829875">
              <a:defRPr i="1">
                <a:solidFill>
                  <a:srgbClr val="FF0008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or biasing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lide Number"/>
          <p:cNvSpPr txBox="1"/>
          <p:nvPr>
            <p:ph type="sldNum" sz="quarter" idx="2"/>
          </p:nvPr>
        </p:nvSpPr>
        <p:spPr>
          <a:xfrm>
            <a:off x="11506450" y="6588623"/>
            <a:ext cx="238721" cy="22195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9875">
              <a:spcBef>
                <a:spcPts val="0"/>
              </a:spcBef>
              <a:defRPr b="0"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2" name="Web interface @ e-neutrons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interface @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e-neutrons.org</a:t>
            </a:r>
          </a:p>
        </p:txBody>
      </p:sp>
      <p:pic>
        <p:nvPicPr>
          <p:cNvPr id="493" name="SafariScreenSnapz065.png" descr="SafariScreenSnapz0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668" y="759803"/>
            <a:ext cx="7685722" cy="802304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Free subscription!!"/>
          <p:cNvSpPr txBox="1"/>
          <p:nvPr/>
        </p:nvSpPr>
        <p:spPr>
          <a:xfrm>
            <a:off x="4019503" y="4017200"/>
            <a:ext cx="3118190" cy="454848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493" tIns="41493" rIns="41493" bIns="41493">
            <a:spAutoFit/>
          </a:bodyPr>
          <a:lstStyle>
            <a:lvl1pPr defTabSz="829875">
              <a:spcBef>
                <a:spcPts val="0"/>
              </a:spcBef>
              <a:defRPr b="1" sz="2200"/>
            </a:lvl1pPr>
          </a:lstStyle>
          <a:p>
            <a:pPr/>
            <a:r>
              <a:t>Free subscription!!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Use MPI parallelisation - included in macOS install from 2.4, easy to get on Lin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Use MPI parallelisation - included in macOS install from 2.4, easy to get on Linux…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The Intel C compiler is known to give ~factor of 2 wrt. gcc in most cases</a:t>
            </a: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240631" indent="-240631">
              <a:buChar char="✦"/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t>- Still consider if you are asking the right question if runtimes reach days/weeks…</a:t>
            </a:r>
          </a:p>
        </p:txBody>
      </p:sp>
      <p:sp>
        <p:nvSpPr>
          <p:cNvPr id="272" name="Onto efficienc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 efficiency…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7611" y="-718473"/>
            <a:ext cx="3302597" cy="883942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Advanced language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language features</a:t>
            </a:r>
          </a:p>
        </p:txBody>
      </p:sp>
      <p:sp>
        <p:nvSpPr>
          <p:cNvPr id="277" name="Macros and tricks for your instrument..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3852" indent="-162877"/>
          </a:lstStyle>
          <a:p>
            <a:pPr/>
            <a:r>
              <a:t>Macros and tricks for your instrument...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defRPr i="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flags-globe-thumb541425.png" descr="flags-globe-thumb5414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0999" y="1099368"/>
            <a:ext cx="1978586" cy="1978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1611" y="4320151"/>
            <a:ext cx="1146773" cy="156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4977" y="3371654"/>
            <a:ext cx="1473657" cy="97261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ECLARE / INITIAL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 / INITIALIZE</a:t>
            </a:r>
          </a:p>
        </p:txBody>
      </p:sp>
      <p:sp>
        <p:nvSpPr>
          <p:cNvPr id="285" name="Use the DECLARE section define user variables and func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Use the DECLARE section define user variables and functions.</a:t>
            </a:r>
          </a:p>
          <a:p>
            <a:pPr lvl="2" marL="697230" indent="-154305"/>
            <a:r>
              <a:t>DECLARE %{</a:t>
            </a:r>
          </a:p>
          <a:p>
            <a:pPr lvl="2" marL="697230" indent="-154305"/>
            <a:r>
              <a:t>   double myvar;</a:t>
            </a:r>
          </a:p>
          <a:p>
            <a:pPr lvl="2" marL="697230" indent="-154305"/>
            <a:r>
              <a:t>%}</a:t>
            </a:r>
          </a:p>
          <a:p>
            <a:pPr lvl="2" marL="697230" indent="-154305"/>
          </a:p>
          <a:p>
            <a:pPr marL="343852" indent="-162877"/>
            <a:r>
              <a:t>Use INITIALIZE for initialization of user variables and calculations.</a:t>
            </a:r>
          </a:p>
          <a:p>
            <a:pPr lvl="2" marL="697230" indent="-154305"/>
            <a:r>
              <a:t>INITIALIZE %{</a:t>
            </a:r>
          </a:p>
          <a:p>
            <a:pPr lvl="2" marL="697230" indent="-154305"/>
            <a:r>
              <a:t>   myvar = sqrt(PI*input_var)*rand01();</a:t>
            </a:r>
          </a:p>
          <a:p>
            <a:pPr lvl="2" marL="697230" indent="-154305"/>
            <a:r>
              <a:t>%}</a:t>
            </a:r>
          </a:p>
          <a:p>
            <a:pPr lvl="2" marL="697230" indent="-154305"/>
          </a:p>
          <a:p>
            <a:pPr marL="343852" indent="-162877"/>
            <a:r>
              <a:t>- Both use normal c-syntax.</a:t>
            </a:r>
          </a:p>
          <a:p>
            <a:pPr marL="343852" indent="-162877"/>
          </a:p>
          <a:p>
            <a:pPr marL="343852" indent="-162877"/>
            <a:r>
              <a:t>BEWARE: (example) What you do in the c-style areas is c-standard, e.g. trigonometric functions from math.h use radians! - McStas placement specifiers work in degrees, etc...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K &amp; R"/>
          <p:cNvSpPr txBox="1"/>
          <p:nvPr/>
        </p:nvSpPr>
        <p:spPr>
          <a:xfrm>
            <a:off x="9767135" y="3080888"/>
            <a:ext cx="414613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800"/>
            </a:lvl1pPr>
          </a:lstStyle>
          <a:p>
            <a:pPr/>
            <a:r>
              <a:t>K &amp;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%incl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%include</a:t>
            </a:r>
          </a:p>
        </p:txBody>
      </p:sp>
      <p:sp>
        <p:nvSpPr>
          <p:cNvPr id="290" name="Instrumentfiles can include external c-code or other instrumentfiles... See the exampl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Instrumentfiles can include external c-code or other instrumentfiles... See the examples:</a:t>
            </a:r>
          </a:p>
          <a:p>
            <a:pPr marL="343852" indent="-162877"/>
          </a:p>
          <a:p>
            <a:pPr marL="343852" indent="-162877"/>
            <a:r>
              <a:t>ILL_H15_IN6.instr:%include "monitor_nd-lib"</a:t>
            </a:r>
          </a:p>
          <a:p>
            <a:pPr marL="343852" indent="-162877"/>
            <a:r>
              <a:t>ILL_H16_IN5.instr:%include "ILL_H16.instr"</a:t>
            </a:r>
          </a:p>
          <a:p>
            <a:pPr marL="343852" indent="-162877"/>
            <a:r>
              <a:t>ILL_H25_IN22.instr:%include "ILL_H25.instr"</a:t>
            </a:r>
          </a:p>
          <a:p>
            <a:pPr marL="343852" indent="-162877"/>
            <a:r>
              <a:t>ILL_H25_IN22.instr:%include "templateTAS.instr"</a:t>
            </a:r>
          </a:p>
          <a:p>
            <a:pPr marL="343852" indent="-162877"/>
          </a:p>
          <a:p>
            <a:pPr marL="343852" indent="-162877"/>
            <a:r>
              <a:t>Used in the DECLARE section</a:t>
            </a:r>
          </a:p>
        </p:txBody>
      </p:sp>
      <p:pic>
        <p:nvPicPr>
          <p:cNvPr id="291" name="include-everyone.png" descr="include-every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404" y="4239364"/>
            <a:ext cx="2436782" cy="2107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297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